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</p:sldMasterIdLst>
  <p:notesMasterIdLst>
    <p:notesMasterId r:id="rId26"/>
  </p:notesMasterIdLst>
  <p:sldIdLst>
    <p:sldId id="263" r:id="rId6"/>
    <p:sldId id="272" r:id="rId7"/>
    <p:sldId id="277" r:id="rId8"/>
    <p:sldId id="278" r:id="rId9"/>
    <p:sldId id="276" r:id="rId10"/>
    <p:sldId id="279" r:id="rId11"/>
    <p:sldId id="280" r:id="rId12"/>
    <p:sldId id="281" r:id="rId13"/>
    <p:sldId id="282" r:id="rId14"/>
    <p:sldId id="275" r:id="rId15"/>
    <p:sldId id="268" r:id="rId16"/>
    <p:sldId id="273" r:id="rId17"/>
    <p:sldId id="292" r:id="rId18"/>
    <p:sldId id="283" r:id="rId19"/>
    <p:sldId id="286" r:id="rId20"/>
    <p:sldId id="288" r:id="rId21"/>
    <p:sldId id="289" r:id="rId22"/>
    <p:sldId id="290" r:id="rId23"/>
    <p:sldId id="293" r:id="rId24"/>
    <p:sldId id="29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008C3A"/>
    <a:srgbClr val="004F8B"/>
    <a:srgbClr val="F6630D"/>
    <a:srgbClr val="FDD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F66F0-E01E-4C4B-9800-196594D7ABA5}" v="2" dt="2021-04-21T14:25:48.454"/>
    <p1510:client id="{232EEC5D-7BF3-4454-ABE9-1743CABE94FC}" v="34" dt="2021-03-24T09:33:04.760"/>
    <p1510:client id="{3416720B-A583-4F8C-9A10-8075C724A95A}" v="31" dt="2022-04-20T08:21:55.642"/>
    <p1510:client id="{6EA0AA39-B096-48D9-B899-ECB98A2FE48C}" v="1001" dt="2021-07-05T13:56:53.943"/>
    <p1510:client id="{84A8C799-58AB-47DE-AD81-EC86F95EF9B8}" v="47" dt="2021-07-05T09:33:33.657"/>
    <p1510:client id="{8D1D5A57-9CB3-45FF-969A-6AE384033288}" v="12" dt="2021-04-29T06:57:56.303"/>
    <p1510:client id="{9A793C32-1F9A-478C-9009-5EDD5153EFCB}" v="65" dt="2021-05-11T15:38:12.682"/>
    <p1510:client id="{BA7CF6F2-E1F6-4932-9488-281309C42D6D}" v="8" dt="2022-04-22T09:52:07.197"/>
    <p1510:client id="{C9AC46C1-1262-4E5F-9647-E60A0964DD3A}" v="677" dt="2022-04-19T14:50:33.548"/>
    <p1510:client id="{DA5BC97E-892B-4990-B429-08BB8D933A5E}" v="124" dt="2021-05-14T08:28:45.750"/>
    <p1510:client id="{F6F3D3A3-1B56-4981-920B-2B03D9E1B286}" v="5" dt="2021-07-08T09:25:10.234"/>
    <p1510:client id="{FF0474C7-5828-4121-A364-33B848EA44D7}" v="717" dt="2021-05-12T16:32:14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B0D8D-7B10-4F2C-9372-58A222DB8360}" type="datetimeFigureOut">
              <a:rPr lang="en-US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D70DC-AB4F-4372-918F-19AA87D868D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0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39D43-34E5-4D39-B763-7B05840A5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900E61-F34B-427E-892A-54225B4EF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7753B-2B53-4682-9E2E-975401E6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CED0AA-A357-4580-9C88-BA40FE47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2AB8CD-EBCA-4DEC-BD9E-ACA12E6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34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F46C7-1C8B-4425-B8E9-38EB316D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A34201-5D4C-4240-8957-4147E74FB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BE249-E4C4-44BD-902B-B4467BF5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30AFF-C276-449B-A735-8849AFFC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474494-3AFE-43C7-8AEA-38B160D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64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EDDEFA-0135-47C9-8111-485F61E8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215204-E79D-41C0-864D-7C12728B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85C61-5F1F-4643-9F1F-D492D65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9CA615-C418-4DB9-8B50-B08B7C0D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398DF1-B9E6-441B-84C0-CA487983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6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68000" y="6372000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779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34435" y="4584008"/>
            <a:ext cx="11523133" cy="955675"/>
          </a:xfrm>
          <a:ln w="9525"/>
        </p:spPr>
        <p:txBody>
          <a:bodyPr/>
          <a:lstStyle>
            <a:lvl1pPr algn="ctr">
              <a:defRPr sz="2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4307755" y="5608800"/>
            <a:ext cx="3552000" cy="338400"/>
          </a:xfrm>
        </p:spPr>
        <p:txBody>
          <a:bodyPr/>
          <a:lstStyle>
            <a:lvl1pPr algn="ctr">
              <a:defRPr sz="1600" b="1" baseline="0"/>
            </a:lvl1pPr>
          </a:lstStyle>
          <a:p>
            <a:pPr lvl="0"/>
            <a:r>
              <a:rPr lang="de-DE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72" y="90711"/>
            <a:ext cx="7153656" cy="633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>
            <a:lvl1pPr>
              <a:defRPr sz="2800">
                <a:solidFill>
                  <a:srgbClr val="0064A8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de-DE" dirty="0"/>
              <a:t>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2400" b="0" baseline="0"/>
            </a:lvl1pPr>
            <a:lvl2pPr>
              <a:buFont typeface="Wingdings" pitchFamily="2" charset="2"/>
              <a:buChar char="§"/>
              <a:defRPr sz="2400" b="0" baseline="0">
                <a:latin typeface="Calibri" pitchFamily="34" charset="0"/>
                <a:cs typeface="Calibri" pitchFamily="34" charset="0"/>
              </a:defRPr>
            </a:lvl2pPr>
            <a:lvl3pPr>
              <a:buFont typeface="Symbol" pitchFamily="18" charset="2"/>
              <a:buChar char="-"/>
              <a:defRPr sz="2400" b="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64A8"/>
              </a:buClr>
              <a:defRPr sz="2400">
                <a:latin typeface="Calibri" pitchFamily="34" charset="0"/>
                <a:cs typeface="Calibri" pitchFamily="34" charset="0"/>
              </a:defRPr>
            </a:lvl4pPr>
            <a:lvl5pPr>
              <a:defRPr sz="20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2255401" y="1367159"/>
            <a:ext cx="7670400" cy="43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0824" y="1003174"/>
            <a:ext cx="11263225" cy="5264461"/>
          </a:xfrm>
          <a:ln w="9525"/>
        </p:spPr>
        <p:txBody>
          <a:bodyPr anchor="t" anchorCtr="0"/>
          <a:lstStyle>
            <a:lvl1pPr algn="ctr">
              <a:defRPr sz="2800" baseline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r>
              <a:rPr lang="en-US" noProof="0" dirty="0"/>
              <a:t>Thank you for your attention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Any Questions?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08" y="110964"/>
            <a:ext cx="7153656" cy="633984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2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28094-2026-4914-8969-FA37708D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62127-8E44-4F24-8538-05B8E881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5B590-BA17-4EB8-B52A-0D4EF646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52769-7A39-4BA1-871A-489A293F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98634-4B3F-49FE-A7A5-D1D13FA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9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7D22F-90BA-4904-B14F-4260D31A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1CEDE8-8C56-4CE6-9CDC-D999AE37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B3672B-75BD-471A-9D6E-6A18F7A5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B6A23-C117-4A72-BCFE-3E6A6F62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BE8B8-AE19-4B0B-B41E-FB6859E0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37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340B1-F42B-44A5-9D2C-2336E8E7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78EF7-D6B5-4F2C-9E2E-1C448E709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580CD2-0FC7-455A-AC9E-F7429AC7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413FB6-5FF1-4A62-814A-8BEBF78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70E2E0-6565-43FD-8F23-7B4F8BB9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9FD7FD-434D-4FDC-B569-2BDDA0C3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46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44C85-980C-4FF3-854D-E3A9927C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DA8FF9-910D-4728-BDD9-7F3D0D7A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B5B19D-D88B-47A4-B61D-9B114B846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5213B6-FF00-4E69-975F-EA82B2578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5EBEE7-F892-4EF9-B30F-6C8774F3F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40848-885D-4B47-BF19-3562AAEAB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170F27-0A72-47FB-84DC-5EE4695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6F3C2C-4B9C-4C8D-8335-D9B42BBF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75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B6083-BF61-492B-A8D7-8A2678E5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8D1CFE-1A1B-4C6E-860B-7A6BC3A2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941E3F-D032-4741-8DD7-C3788449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D95EC-C0DE-4670-84F1-32D94306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09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0EA749-F43C-47D3-896F-2BBC9FFD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5978D7-413C-4240-8DEF-5365FBD3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3B61A-A5AD-4458-8597-C16FFBC4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5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890BF-8E57-4163-A0EF-228718B8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F4C283-61F3-4C3D-B477-B8A8B486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71E59-DD60-453A-84B5-136AA8C2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305D46-A5E1-4721-B362-F106418AC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CE182-4ACB-4D01-BC0F-F0E5A7DF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B13C87-08F2-4816-A789-EA2196AA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66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98350-C31C-4126-933D-118E2E87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DC95F7-20C3-4FD5-B15A-9E495A43D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A3DB14-6A09-4F6A-B0C3-7A15C8B67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4DA6F7-D516-434C-864B-28EAD2EC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B4A0EE-ED18-490D-8B54-2C394C70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6671CE-90DA-4CAE-8D23-DCCBEA4B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28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1068AF-8A47-45DB-BBB4-701038BD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DA0C72-1325-40C7-9AC5-576C74D1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242472-37CA-4324-92E3-657CE2997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CFDC7-68BE-4971-A7DD-45E35A14804C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2D2151-906E-49BF-B221-15337C6F7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87B50B-BDB3-48D0-82D9-7790AA4DD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8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1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5"/>
            <a:ext cx="109728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09602" y="132396"/>
            <a:ext cx="8269817" cy="80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11" name="Grafik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12840"/>
          <a:stretch/>
        </p:blipFill>
        <p:spPr>
          <a:xfrm>
            <a:off x="9606390" y="6428325"/>
            <a:ext cx="2520280" cy="4169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64A8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SzPct val="130000"/>
        <a:buFont typeface="Wingdings" pitchFamily="2" charset="2"/>
        <a:defRPr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Calibri" pitchFamily="34" charset="0"/>
        <a:buChar char="–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Arial" pitchFamily="34" charset="0"/>
        <a:buChar char="•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7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Logistic_func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BFD1-41A9-478D-AA0F-C72E1A96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latin typeface="+mn-lt"/>
                <a:cs typeface="Calibri Light"/>
              </a:rPr>
              <a:t>Recombinant Expression Simulation: Lecture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8DFABF-5893-41F0-911B-A0200E9D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49133"/>
            <a:ext cx="6257461" cy="544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kkurat Light Office"/>
                <a:cs typeface="Calibri"/>
              </a:rPr>
              <a:t>Ulf Liebal &amp; The </a:t>
            </a:r>
            <a:r>
              <a:rPr lang="en-US" sz="2400" dirty="0" err="1">
                <a:latin typeface="Akkurat Light Office"/>
                <a:cs typeface="Calibri"/>
              </a:rPr>
              <a:t>BioLabSim.nrw</a:t>
            </a:r>
            <a:r>
              <a:rPr lang="en-US" sz="2400" dirty="0">
                <a:latin typeface="Akkurat Light Office"/>
                <a:cs typeface="Calibri"/>
              </a:rPr>
              <a:t> Consortium</a:t>
            </a:r>
          </a:p>
        </p:txBody>
      </p:sp>
      <p:pic>
        <p:nvPicPr>
          <p:cNvPr id="7" name="Picture 7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DB398784-5632-4807-99C3-CB1A855D8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7" r="9662" b="4120"/>
          <a:stretch/>
        </p:blipFill>
        <p:spPr>
          <a:xfrm>
            <a:off x="137603" y="137593"/>
            <a:ext cx="4640409" cy="6575415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84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B516-9238-4B20-A50D-2CBBE0A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Growth Curve Data Analysis Example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EBE9-0B4F-455C-A376-33DBF327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10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F864CA3-B4F6-41B9-B3A9-F5860EAA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84" y="1147082"/>
            <a:ext cx="257176" cy="599623"/>
          </a:xfrm>
          <a:prstGeom prst="rect">
            <a:avLst/>
          </a:prstGeom>
        </p:spPr>
      </p:pic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C8782CE-A488-4213-B8F1-EBD1BB240579}"/>
              </a:ext>
            </a:extLst>
          </p:cNvPr>
          <p:cNvSpPr txBox="1">
            <a:spLocks/>
          </p:cNvSpPr>
          <p:nvPr/>
        </p:nvSpPr>
        <p:spPr bwMode="auto">
          <a:xfrm>
            <a:off x="3660542" y="1041399"/>
            <a:ext cx="1910514" cy="8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b="1" kern="0">
                <a:latin typeface="Akkurat Light Office"/>
                <a:cs typeface="Calibri"/>
              </a:rPr>
              <a:t>Optimal</a:t>
            </a:r>
          </a:p>
          <a:p>
            <a:r>
              <a:rPr lang="en-US" sz="1800" b="1" kern="0">
                <a:latin typeface="Akkurat Light Office"/>
                <a:cs typeface="Calibri"/>
              </a:rPr>
              <a:t>Temperature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C667C29D-2F02-473E-95A3-2A024302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83" y="1177471"/>
            <a:ext cx="1340304" cy="330201"/>
          </a:xfrm>
          <a:prstGeom prst="rect">
            <a:avLst/>
          </a:prstGeom>
        </p:spPr>
      </p:pic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1AAE4F18-B234-478C-B1AB-861D84F22A96}"/>
              </a:ext>
            </a:extLst>
          </p:cNvPr>
          <p:cNvSpPr txBox="1">
            <a:spLocks/>
          </p:cNvSpPr>
          <p:nvPr/>
        </p:nvSpPr>
        <p:spPr bwMode="auto">
          <a:xfrm>
            <a:off x="6889970" y="1041398"/>
            <a:ext cx="1910514" cy="8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b="1" kern="0">
                <a:latin typeface="Akkurat Light Office"/>
                <a:cs typeface="Calibri"/>
              </a:rPr>
              <a:t>Growth Rate &amp;</a:t>
            </a:r>
            <a:endParaRPr lang="en-US"/>
          </a:p>
          <a:p>
            <a:r>
              <a:rPr lang="en-US" sz="1800" b="1" kern="0">
                <a:latin typeface="Akkurat Light Office"/>
                <a:cs typeface="Calibri"/>
              </a:rPr>
              <a:t>Max Biomass</a:t>
            </a:r>
            <a:endParaRPr lang="en-US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B725EB3-2DBB-442C-95FB-B7791E9B447B}"/>
              </a:ext>
            </a:extLst>
          </p:cNvPr>
          <p:cNvSpPr txBox="1">
            <a:spLocks/>
          </p:cNvSpPr>
          <p:nvPr/>
        </p:nvSpPr>
        <p:spPr bwMode="auto">
          <a:xfrm>
            <a:off x="375557" y="927553"/>
            <a:ext cx="4000072" cy="45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b="1" kern="0">
                <a:solidFill>
                  <a:srgbClr val="000000"/>
                </a:solidFill>
                <a:latin typeface="+mn-lt"/>
                <a:cs typeface="Calibri"/>
              </a:rPr>
              <a:t>Objective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75556" y="2052410"/>
            <a:ext cx="6992259" cy="1605331"/>
            <a:chOff x="375556" y="2052410"/>
            <a:chExt cx="6992259" cy="1605331"/>
          </a:xfrm>
        </p:grpSpPr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236C78C6-6F9E-4B18-8759-67E3AB70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9685" y="2320332"/>
              <a:ext cx="2053772" cy="1337409"/>
            </a:xfrm>
            <a:prstGeom prst="rect">
              <a:avLst/>
            </a:prstGeom>
          </p:spPr>
        </p:pic>
        <p:pic>
          <p:nvPicPr>
            <p:cNvPr id="21" name="Picture 21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374DEFC5-D9E8-41E3-9522-4EEB091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2186" y="2665186"/>
              <a:ext cx="765629" cy="747487"/>
            </a:xfrm>
            <a:prstGeom prst="rect">
              <a:avLst/>
            </a:prstGeom>
          </p:spPr>
        </p:pic>
        <p:sp>
          <p:nvSpPr>
            <p:cNvPr id="24" name="Inhaltsplatzhalter 2">
              <a:extLst>
                <a:ext uri="{FF2B5EF4-FFF2-40B4-BE49-F238E27FC236}">
                  <a16:creationId xmlns:a16="http://schemas.microsoft.com/office/drawing/2014/main" id="{9B294CFA-F4FB-40E2-A5A5-76C7EAE00D6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6" y="2052410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>
                  <a:solidFill>
                    <a:srgbClr val="000000"/>
                  </a:solidFill>
                  <a:latin typeface="+mn-lt"/>
                  <a:cs typeface="Calibri"/>
                </a:rPr>
                <a:t>Procedure</a:t>
              </a:r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5555" y="3821338"/>
            <a:ext cx="11627141" cy="2895026"/>
            <a:chOff x="375555" y="3821338"/>
            <a:chExt cx="11627141" cy="2895026"/>
          </a:xfrm>
        </p:grpSpPr>
        <p:pic>
          <p:nvPicPr>
            <p:cNvPr id="12" name="Picture 12" descr="Icon&#10;&#10;Description automatically generated">
              <a:extLst>
                <a:ext uri="{FF2B5EF4-FFF2-40B4-BE49-F238E27FC236}">
                  <a16:creationId xmlns:a16="http://schemas.microsoft.com/office/drawing/2014/main" id="{C5DD30D5-9848-4FC2-93C8-3FBC23F2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4025901"/>
              <a:ext cx="883558" cy="883558"/>
            </a:xfrm>
            <a:prstGeom prst="rect">
              <a:avLst/>
            </a:prstGeom>
          </p:spPr>
        </p:pic>
        <p:pic>
          <p:nvPicPr>
            <p:cNvPr id="13" name="Picture 13" descr="Icon&#10;&#10;Description automatically generated">
              <a:extLst>
                <a:ext uri="{FF2B5EF4-FFF2-40B4-BE49-F238E27FC236}">
                  <a16:creationId xmlns:a16="http://schemas.microsoft.com/office/drawing/2014/main" id="{54A1AF51-5F9F-40DF-9BE4-F74FB2F5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5898" y="4044044"/>
              <a:ext cx="829130" cy="838201"/>
            </a:xfrm>
            <a:prstGeom prst="rect">
              <a:avLst/>
            </a:prstGeom>
          </p:spPr>
        </p:pic>
        <p:sp>
          <p:nvSpPr>
            <p:cNvPr id="25" name="Inhaltsplatzhalter 2">
              <a:extLst>
                <a:ext uri="{FF2B5EF4-FFF2-40B4-BE49-F238E27FC236}">
                  <a16:creationId xmlns:a16="http://schemas.microsoft.com/office/drawing/2014/main" id="{FA05A313-162A-4A94-8A77-61BA6C16F3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5" y="3821338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>
                  <a:solidFill>
                    <a:srgbClr val="000000"/>
                  </a:solidFill>
                  <a:latin typeface="+mn-lt"/>
                  <a:cs typeface="Calibri"/>
                </a:rPr>
                <a:t>Analysis</a:t>
              </a:r>
              <a:endParaRPr lang="en-US"/>
            </a:p>
          </p:txBody>
        </p:sp>
        <p:sp>
          <p:nvSpPr>
            <p:cNvPr id="26" name="Content Placeholder 10">
              <a:extLst>
                <a:ext uri="{FF2B5EF4-FFF2-40B4-BE49-F238E27FC236}">
                  <a16:creationId xmlns:a16="http://schemas.microsoft.com/office/drawing/2014/main" id="{93C82125-1F03-440C-B645-2A150A84CFF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2326" y="4796971"/>
              <a:ext cx="5430227" cy="809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Scrambled code-lines provided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User rearranges line order for functional code</a:t>
              </a:r>
              <a:endParaRPr lang="en-US" dirty="0"/>
            </a:p>
          </p:txBody>
        </p:sp>
        <p:sp>
          <p:nvSpPr>
            <p:cNvPr id="22" name="Content Placeholder 10">
              <a:extLst>
                <a:ext uri="{FF2B5EF4-FFF2-40B4-BE49-F238E27FC236}">
                  <a16:creationId xmlns:a16="http://schemas.microsoft.com/office/drawing/2014/main" id="{750F5D4A-CFA8-4D86-8717-DF3DA505C6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05576" y="4796970"/>
              <a:ext cx="5497120" cy="1919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Standard for quick laboratory data analysis.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Users implement Excel linear regression.</a:t>
              </a:r>
              <a:endParaRPr lang="en-US" sz="1800" b="1" kern="0" dirty="0">
                <a:latin typeface="Akkurat Light Offi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7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Excel-basee Growth Rate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11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FD07CD-5F8A-4FDF-A2B9-A8EC8240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84" y="1130056"/>
            <a:ext cx="5257800" cy="248846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Determine mean value and standard deviation (only necessary for biological replicates)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Plot the Logarithm of biomass concentrations against time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Perform a linear regression with the linear range</a:t>
            </a:r>
          </a:p>
        </p:txBody>
      </p:sp>
      <p:pic>
        <p:nvPicPr>
          <p:cNvPr id="6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25B610F-4A67-4A85-9212-CC17BE303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413" y="1130055"/>
            <a:ext cx="5557273" cy="3797935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72F174BB-E4E0-4ECE-8F4D-0B7D324E93DF}"/>
              </a:ext>
            </a:extLst>
          </p:cNvPr>
          <p:cNvSpPr txBox="1"/>
          <p:nvPr/>
        </p:nvSpPr>
        <p:spPr>
          <a:xfrm>
            <a:off x="5935117" y="4975452"/>
            <a:ext cx="5179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 cultivation from </a:t>
            </a:r>
            <a:r>
              <a:rPr lang="en-US" sz="1600" dirty="0" err="1"/>
              <a:t>BioLabSim</a:t>
            </a:r>
            <a:r>
              <a:rPr lang="en-US" sz="1600" dirty="0"/>
              <a:t> at 35 °C.</a:t>
            </a:r>
            <a:br>
              <a:rPr lang="en-US" sz="1600" dirty="0"/>
            </a:br>
            <a:r>
              <a:rPr lang="en-US" sz="1600" dirty="0"/>
              <a:t>Shown is the mean value and the standard deviation of</a:t>
            </a:r>
            <a:br>
              <a:rPr lang="en-US" sz="1600" dirty="0"/>
            </a:br>
            <a:r>
              <a:rPr lang="en-US" sz="1600" dirty="0"/>
              <a:t>three biological replicates.</a:t>
            </a:r>
            <a:endParaRPr lang="de-DE" sz="1600" dirty="0"/>
          </a:p>
        </p:txBody>
      </p:sp>
      <p:sp>
        <p:nvSpPr>
          <p:cNvPr id="3" name="Rectangle 2"/>
          <p:cNvSpPr/>
          <p:nvPr/>
        </p:nvSpPr>
        <p:spPr>
          <a:xfrm>
            <a:off x="519084" y="370374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The slope of the regression line is equal to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    the growth rate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99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Python-based Growth Rate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12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FD07CD-5F8A-4FDF-A2B9-A8EC8240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84" y="1130056"/>
            <a:ext cx="11096625" cy="524119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>
                <a:latin typeface="Calibri"/>
                <a:cs typeface="Calibri"/>
              </a:rPr>
              <a:t>Rearrange code lines</a:t>
            </a:r>
            <a:endParaRPr lang="en-US"/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Wingdings" pitchFamily="2" charset="2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Wingdings" pitchFamily="2" charset="2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latin typeface="Calibri"/>
                <a:cs typeface="Calibri"/>
              </a:rPr>
              <a:t>Extract the highest growth slope for ln(biomass)</a:t>
            </a:r>
            <a:endParaRPr lang="de-DE" sz="2000"/>
          </a:p>
          <a:p>
            <a:pPr marL="457200" indent="-457200">
              <a:buAutoNum type="arabicPeriod"/>
            </a:pPr>
            <a:r>
              <a:rPr lang="de-DE" sz="2000">
                <a:latin typeface="Calibri"/>
                <a:cs typeface="Calibri"/>
              </a:rPr>
              <a:t>Extract the range of linear slope for ln(biomass)</a:t>
            </a:r>
            <a:endParaRPr lang="de-DE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de-DE" sz="2000">
                <a:latin typeface="Calibri"/>
                <a:cs typeface="Calibri"/>
              </a:rPr>
              <a:t>Rearrange code lines for linear regression and max biomass extraction</a:t>
            </a:r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09D75-0CC1-4C78-A540-7518B44CE42D}"/>
              </a:ext>
            </a:extLst>
          </p:cNvPr>
          <p:cNvSpPr txBox="1"/>
          <p:nvPr/>
        </p:nvSpPr>
        <p:spPr>
          <a:xfrm>
            <a:off x="516186" y="1633939"/>
            <a:ext cx="11253729" cy="2354491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Courier New"/>
              </a:rPr>
              <a:t># Rearrange the correct code sequence for plotting the growth curves with the logarithm of biomass. 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Courier New"/>
              </a:rPr>
              <a:t>Time, Biomass = </a:t>
            </a:r>
            <a:r>
              <a:rPr lang="en-US" sz="1400" b="1" dirty="0" err="1">
                <a:latin typeface="Courier New"/>
              </a:rPr>
              <a:t>my_data</a:t>
            </a:r>
            <a:r>
              <a:rPr lang="en-US" sz="1400" b="1" dirty="0">
                <a:latin typeface="Courier New"/>
              </a:rPr>
              <a:t>[:,0], </a:t>
            </a:r>
            <a:r>
              <a:rPr lang="en-US" sz="1400" b="1" dirty="0" err="1">
                <a:latin typeface="Courier New"/>
              </a:rPr>
              <a:t>my_data</a:t>
            </a:r>
            <a:r>
              <a:rPr lang="en-US" sz="1400" b="1" dirty="0">
                <a:latin typeface="Courier New"/>
              </a:rPr>
              <a:t>[:,1:]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DataFile</a:t>
            </a:r>
            <a:r>
              <a:rPr lang="en-US" sz="1400" b="1" dirty="0">
                <a:latin typeface="Courier New"/>
              </a:rPr>
              <a:t> = 'Strain_characterization_1.csv' 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LnBiomass</a:t>
            </a:r>
            <a:r>
              <a:rPr lang="en-US" sz="1400" b="1" dirty="0">
                <a:latin typeface="Courier New"/>
              </a:rPr>
              <a:t> = np.log(Biomass)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plt.scatter</a:t>
            </a:r>
            <a:r>
              <a:rPr lang="en-US" sz="1400" b="1" dirty="0">
                <a:latin typeface="Courier New"/>
              </a:rPr>
              <a:t>(Time, X, label=</a:t>
            </a:r>
            <a:r>
              <a:rPr lang="en-US" sz="1400" b="1" dirty="0" err="1">
                <a:latin typeface="Courier New"/>
              </a:rPr>
              <a:t>Exp</a:t>
            </a:r>
            <a:r>
              <a:rPr lang="en-US" sz="1400" b="1" dirty="0">
                <a:latin typeface="Courier New"/>
              </a:rPr>
              <a:t>) for </a:t>
            </a:r>
            <a:r>
              <a:rPr lang="en-US" sz="1400" b="1" dirty="0" err="1">
                <a:latin typeface="Courier New"/>
              </a:rPr>
              <a:t>Exp,X</a:t>
            </a:r>
            <a:r>
              <a:rPr lang="en-US" sz="1400" b="1" dirty="0">
                <a:latin typeface="Courier New"/>
              </a:rPr>
              <a:t> in enumerate(</a:t>
            </a:r>
            <a:r>
              <a:rPr lang="en-US" sz="1400" b="1" dirty="0" err="1">
                <a:latin typeface="Courier New"/>
              </a:rPr>
              <a:t>LnBiomass.T</a:t>
            </a:r>
            <a:r>
              <a:rPr lang="en-US" sz="1400" b="1" dirty="0">
                <a:latin typeface="Courier New"/>
              </a:rPr>
              <a:t>)]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plt.legend</a:t>
            </a:r>
            <a:r>
              <a:rPr lang="en-US" sz="1400" b="1" dirty="0">
                <a:latin typeface="Courier New"/>
              </a:rPr>
              <a:t>(</a:t>
            </a:r>
            <a:r>
              <a:rPr lang="en-US" sz="1400" b="1" dirty="0" err="1">
                <a:latin typeface="Courier New"/>
              </a:rPr>
              <a:t>bbox_to_anchor</a:t>
            </a:r>
            <a:r>
              <a:rPr lang="en-US" sz="1400" b="1" dirty="0">
                <a:latin typeface="Courier New"/>
              </a:rPr>
              <a:t>=(1.05, 1), </a:t>
            </a:r>
            <a:r>
              <a:rPr lang="en-US" sz="1400" b="1" dirty="0" err="1">
                <a:latin typeface="Courier New"/>
              </a:rPr>
              <a:t>loc</a:t>
            </a:r>
            <a:r>
              <a:rPr lang="en-US" sz="1400" b="1" dirty="0">
                <a:latin typeface="Courier New"/>
              </a:rPr>
              <a:t>='upper left')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my_data</a:t>
            </a:r>
            <a:r>
              <a:rPr lang="en-US" sz="1400" b="1" dirty="0">
                <a:latin typeface="Courier New"/>
              </a:rPr>
              <a:t> = </a:t>
            </a:r>
            <a:r>
              <a:rPr lang="en-US" sz="1400" b="1" dirty="0" err="1">
                <a:latin typeface="Courier New"/>
              </a:rPr>
              <a:t>np.genfromtxt</a:t>
            </a:r>
            <a:r>
              <a:rPr lang="en-US" sz="1400" b="1" dirty="0">
                <a:latin typeface="Courier New"/>
              </a:rPr>
              <a:t>(</a:t>
            </a:r>
            <a:r>
              <a:rPr lang="en-US" sz="1400" b="1" dirty="0" err="1">
                <a:latin typeface="Courier New"/>
              </a:rPr>
              <a:t>DataFile</a:t>
            </a:r>
            <a:r>
              <a:rPr lang="en-US" sz="1400" b="1" dirty="0">
                <a:latin typeface="Courier New"/>
              </a:rPr>
              <a:t>, delimiter=',', </a:t>
            </a:r>
            <a:r>
              <a:rPr lang="en-US" sz="1400" b="1" dirty="0" err="1">
                <a:latin typeface="Courier New"/>
              </a:rPr>
              <a:t>skip_header</a:t>
            </a:r>
            <a:r>
              <a:rPr lang="en-US" sz="1400" b="1" dirty="0">
                <a:latin typeface="Courier New"/>
              </a:rPr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87186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13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Theory</a:t>
            </a:r>
            <a:endParaRPr lang="en-US" dirty="0"/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Microbial Growth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Growth Phenotypes</a:t>
            </a:r>
            <a:endParaRPr lang="en-US" dirty="0"/>
          </a:p>
          <a:p>
            <a:pPr lvl="4"/>
            <a:r>
              <a:rPr lang="en-US" dirty="0">
                <a:latin typeface="Calibri"/>
                <a:cs typeface="Calibri"/>
              </a:rPr>
              <a:t>Mathematical Models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High-Throughput Measurements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Biotechnological Relevance</a:t>
            </a:r>
          </a:p>
          <a:p>
            <a:pPr lvl="2">
              <a:buFont typeface="Courier New" pitchFamily="18" charset="2"/>
              <a:buChar char="o"/>
            </a:pPr>
            <a:r>
              <a:rPr lang="en-US" b="1" dirty="0">
                <a:latin typeface="Calibri"/>
                <a:cs typeface="Calibri"/>
              </a:rPr>
              <a:t>Bacterial Gene Expression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factors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Contribution to expression strength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Strength Prediction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Simulation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Life presentation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87139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16B5-70FF-6CD9-DFDF-3A1309CA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Bacterial Gene Expression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14CCB-B647-E2E5-8099-5CCD3BA21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14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DA948-C479-4CF5-516B-4B888784D7AE}"/>
              </a:ext>
            </a:extLst>
          </p:cNvPr>
          <p:cNvSpPr txBox="1"/>
          <p:nvPr/>
        </p:nvSpPr>
        <p:spPr>
          <a:xfrm>
            <a:off x="410308" y="6412524"/>
            <a:ext cx="54395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>
                <a:latin typeface="Times New Roman"/>
                <a:cs typeface="Calibri"/>
              </a:rPr>
              <a:t>Nielsen, A., Voigt, C. (2013). </a:t>
            </a:r>
          </a:p>
          <a:p>
            <a:r>
              <a:rPr lang="en-GB" sz="800">
                <a:latin typeface="Times New Roman"/>
                <a:cs typeface="Calibri"/>
              </a:rPr>
              <a:t>Advances in genetic circuit design: Novel biochemistries, deep part mining, and precision gene expression.</a:t>
            </a:r>
          </a:p>
          <a:p>
            <a:r>
              <a:rPr lang="en-GB" sz="800" i="1">
                <a:latin typeface="Times New Roman"/>
                <a:cs typeface="Calibri"/>
              </a:rPr>
              <a:t>Current Opinion in Chemical Biology</a:t>
            </a:r>
            <a:r>
              <a:rPr lang="en-GB" sz="800">
                <a:latin typeface="Times New Roman"/>
                <a:cs typeface="Calibri"/>
              </a:rPr>
              <a:t>, </a:t>
            </a:r>
            <a:r>
              <a:rPr lang="en-GB" sz="800" i="1">
                <a:latin typeface="Times New Roman"/>
                <a:cs typeface="Calibri"/>
              </a:rPr>
              <a:t>17</a:t>
            </a:r>
            <a:r>
              <a:rPr lang="en-GB" sz="800">
                <a:latin typeface="Times New Roman"/>
                <a:cs typeface="Calibri"/>
              </a:rPr>
              <a:t>(6), 878–892. doi: </a:t>
            </a:r>
            <a:r>
              <a:rPr lang="en-US" sz="800">
                <a:latin typeface="Arial"/>
              </a:rPr>
              <a:t>10.1016/j.cbpa.2013.10.003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42D1804-8335-3948-8F73-4BA718C92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" t="691" r="1765" b="42396"/>
          <a:stretch/>
        </p:blipFill>
        <p:spPr>
          <a:xfrm>
            <a:off x="164243" y="621324"/>
            <a:ext cx="4887230" cy="57966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5307496" y="810131"/>
            <a:ext cx="6789254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Three levels of gene expression regulation: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Transcription initiation by the promoter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Translation initiation by the 5’ UTR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mRNA stability by the 3’ UTR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01493" y="1715706"/>
            <a:ext cx="4822873" cy="47067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33061" y="1791676"/>
            <a:ext cx="3875343" cy="2849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410612" y="1769165"/>
            <a:ext cx="2640862" cy="13612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pic>
        <p:nvPicPr>
          <p:cNvPr id="14" name="Picture 7" descr="Diagram&#10;&#10;Description automatically generated">
            <a:extLst>
              <a:ext uri="{FF2B5EF4-FFF2-40B4-BE49-F238E27FC236}">
                <a16:creationId xmlns:a16="http://schemas.microsoft.com/office/drawing/2014/main" id="{D74C981B-C32C-9AE3-06B0-E8413ED26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" t="57537" r="465" b="25933"/>
          <a:stretch/>
        </p:blipFill>
        <p:spPr>
          <a:xfrm>
            <a:off x="6255055" y="3425180"/>
            <a:ext cx="4894135" cy="16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2375-4991-41CB-7807-0B6B153F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Sigma Factors and Sequence Boxes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B1FC-33C1-C98F-A501-42F704055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15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168" y="2748384"/>
            <a:ext cx="4079844" cy="3664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4" y="4576509"/>
            <a:ext cx="4741375" cy="1662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C9C0B-141C-7B9C-C156-8D07C4C52360}"/>
              </a:ext>
            </a:extLst>
          </p:cNvPr>
          <p:cNvSpPr txBox="1"/>
          <p:nvPr/>
        </p:nvSpPr>
        <p:spPr>
          <a:xfrm>
            <a:off x="410308" y="6488724"/>
            <a:ext cx="54395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>
                <a:latin typeface="Times New Roman"/>
                <a:cs typeface="Calibri"/>
              </a:rPr>
              <a:t>M.S. Paget (2015). </a:t>
            </a:r>
            <a:r>
              <a:rPr lang="en-US" sz="800" dirty="0">
                <a:latin typeface="Times New Roman"/>
                <a:cs typeface="Calibri"/>
              </a:rPr>
              <a:t>Bacterial Sigma Factors and Anti-Sigma Factors: Structure, Function and Distribution</a:t>
            </a:r>
          </a:p>
          <a:p>
            <a:r>
              <a:rPr lang="en-US" sz="800" i="1" dirty="0">
                <a:latin typeface="Times New Roman"/>
                <a:cs typeface="Calibri"/>
              </a:rPr>
              <a:t>Biomolecules</a:t>
            </a:r>
            <a:r>
              <a:rPr lang="en-GB" sz="800" dirty="0">
                <a:latin typeface="Times New Roman"/>
                <a:cs typeface="Calibri"/>
              </a:rPr>
              <a:t>, 5(3), 1245–65. </a:t>
            </a:r>
            <a:r>
              <a:rPr lang="en-GB" sz="800" dirty="0" err="1">
                <a:latin typeface="Times New Roman"/>
                <a:cs typeface="Calibri"/>
              </a:rPr>
              <a:t>doi</a:t>
            </a:r>
            <a:r>
              <a:rPr lang="en-GB" sz="800" dirty="0">
                <a:latin typeface="Times New Roman"/>
                <a:cs typeface="Calibri"/>
              </a:rPr>
              <a:t>: </a:t>
            </a:r>
            <a:r>
              <a:rPr lang="en-US" sz="800" dirty="0">
                <a:latin typeface="Arial"/>
              </a:rPr>
              <a:t>10.3390/biom5031245</a:t>
            </a:r>
          </a:p>
        </p:txBody>
      </p:sp>
      <p:sp>
        <p:nvSpPr>
          <p:cNvPr id="9" name="AutoShape 2" descr="https://powerpoint.officeapps.live.com/pods/GetClipboardImage.ashx?Id=8adeabd6-9dc3-4d8f-8f20-41640a339cbc&amp;DC=PNL1&amp;pkey=b337b0d7-b4b5-49e5-8559-28a3bfdb1374&amp;wdwaccluster=PNL1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4" descr="https://powerpoint.officeapps.live.com/pods/GetClipboardImage.ashx?Id=d9d2e571-b5c4-4e23-87c9-35d384ae62c9&amp;DC=PNL1&amp;pkey=5105695c-a38f-4ad2-86d1-170a46529b8e&amp;wdwaccluster=PNL1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228600" y="857449"/>
            <a:ext cx="6789254" cy="459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The RNA-polymerase function is extending a nucleotide sequence based on homology.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-factor guides the RNA-polymerase to the promoter of a gene.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Different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-factors have different recognition sequences and expression efficiencies.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useful biotechnical used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s-</a:t>
            </a:r>
            <a:r>
              <a:rPr lang="en-US" kern="0" dirty="0">
                <a:latin typeface="Calibri"/>
                <a:cs typeface="Calibri"/>
              </a:rPr>
              <a:t>factor in </a:t>
            </a:r>
            <a:r>
              <a:rPr lang="en-US" i="1" kern="0" dirty="0">
                <a:latin typeface="Calibri"/>
                <a:cs typeface="Calibri"/>
              </a:rPr>
              <a:t>E. coli</a:t>
            </a:r>
            <a:r>
              <a:rPr lang="en-US" kern="0" dirty="0">
                <a:latin typeface="Calibri"/>
                <a:cs typeface="Calibri"/>
              </a:rPr>
              <a:t> and </a:t>
            </a:r>
            <a:r>
              <a:rPr lang="en-US" i="1" kern="0" dirty="0">
                <a:latin typeface="Calibri"/>
                <a:cs typeface="Calibri"/>
              </a:rPr>
              <a:t>P. putida</a:t>
            </a:r>
            <a:r>
              <a:rPr lang="en-US" kern="0" dirty="0">
                <a:latin typeface="Calibri"/>
                <a:cs typeface="Calibri"/>
              </a:rPr>
              <a:t> is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70.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Important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70 recognition sites are the boxes: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-35: TTGACA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-10: TATAAT</a:t>
            </a:r>
          </a:p>
        </p:txBody>
      </p:sp>
      <p:pic>
        <p:nvPicPr>
          <p:cNvPr id="12" name="Picture 7" descr="Diagram&#10;&#10;Description automatically generated">
            <a:extLst>
              <a:ext uri="{FF2B5EF4-FFF2-40B4-BE49-F238E27FC236}">
                <a16:creationId xmlns:a16="http://schemas.microsoft.com/office/drawing/2014/main" id="{742D1804-8335-3948-8F73-4BA718C92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" t="40135" r="1765" b="42396"/>
          <a:stretch/>
        </p:blipFill>
        <p:spPr>
          <a:xfrm>
            <a:off x="6921727" y="696769"/>
            <a:ext cx="4887230" cy="17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Random Forest –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16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8" y="602152"/>
            <a:ext cx="5985665" cy="61968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3783" y="503675"/>
            <a:ext cx="57382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ym typeface="Wingdings" panose="05000000000000000000" pitchFamily="2" charset="2"/>
              </a:rPr>
              <a:t>Promoter Library Analysis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Promoter library with mutations in promoter sequence and GFP activity.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83078" y="3075711"/>
            <a:ext cx="5953835" cy="21984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53783" y="1808820"/>
            <a:ext cx="57382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>
                <a:sym typeface="Wingdings" panose="05000000000000000000" pitchFamily="2" charset="2"/>
              </a:rPr>
              <a:t>RF-Learning with sequence as binary input, and additional variables, e.g., GC-content.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>
                <a:sym typeface="Wingdings" panose="05000000000000000000" pitchFamily="2" charset="2"/>
              </a:rPr>
              <a:t>Output is GFP activity.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>
                <a:sym typeface="Wingdings" panose="05000000000000000000" pitchFamily="2" charset="2"/>
              </a:rPr>
              <a:t>Prediction quality control with R</a:t>
            </a:r>
            <a:r>
              <a:rPr lang="de-DE" baseline="30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 and RMSE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/>
              <a:t>Variable importance: nucleotide contribution to the prediction.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3783" y="4507179"/>
            <a:ext cx="5738217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6"/>
            </a:pPr>
            <a:r>
              <a:rPr lang="de-DE" dirty="0"/>
              <a:t>Identification of novel strong promoters.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79001" y="5184194"/>
            <a:ext cx="5953835" cy="15751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C9C0B-141C-7B9C-C156-8D07C4C52360}"/>
              </a:ext>
            </a:extLst>
          </p:cNvPr>
          <p:cNvSpPr txBox="1"/>
          <p:nvPr/>
        </p:nvSpPr>
        <p:spPr>
          <a:xfrm>
            <a:off x="6432836" y="6282606"/>
            <a:ext cx="32113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>
                <a:latin typeface="Times New Roman"/>
                <a:cs typeface="Calibri"/>
              </a:rPr>
              <a:t>U. Liebal et al. (2021) </a:t>
            </a:r>
            <a:r>
              <a:rPr lang="en-US" sz="800" dirty="0">
                <a:latin typeface="Times New Roman"/>
                <a:cs typeface="Calibri"/>
              </a:rPr>
              <a:t>Insight to Gene Expression From Promoter Libraries With the Machine Learning Workflow Exp2Ipynb.</a:t>
            </a:r>
          </a:p>
          <a:p>
            <a:r>
              <a:rPr lang="en-US" sz="800" i="1" dirty="0">
                <a:latin typeface="Times New Roman"/>
                <a:cs typeface="Calibri"/>
              </a:rPr>
              <a:t>Front. </a:t>
            </a:r>
            <a:r>
              <a:rPr lang="en-US" sz="800" i="1" dirty="0" err="1">
                <a:latin typeface="Times New Roman"/>
                <a:cs typeface="Calibri"/>
              </a:rPr>
              <a:t>Bioinform</a:t>
            </a:r>
            <a:r>
              <a:rPr lang="en-US" sz="800" i="1" dirty="0">
                <a:latin typeface="Times New Roman"/>
                <a:cs typeface="Calibri"/>
              </a:rPr>
              <a:t>.</a:t>
            </a:r>
            <a:r>
              <a:rPr lang="en-GB" sz="800" dirty="0">
                <a:latin typeface="Times New Roman"/>
                <a:cs typeface="Calibri"/>
              </a:rPr>
              <a:t>, </a:t>
            </a:r>
            <a:r>
              <a:rPr lang="en-GB" sz="800" dirty="0" err="1">
                <a:latin typeface="Times New Roman"/>
                <a:cs typeface="Calibri"/>
              </a:rPr>
              <a:t>doi</a:t>
            </a:r>
            <a:r>
              <a:rPr lang="en-GB" sz="800" dirty="0">
                <a:latin typeface="Times New Roman"/>
                <a:cs typeface="Calibri"/>
              </a:rPr>
              <a:t>: </a:t>
            </a:r>
            <a:r>
              <a:rPr lang="en-US" sz="800" dirty="0">
                <a:latin typeface="Arial"/>
              </a:rPr>
              <a:t>10.3389/fbinf.2021.747428</a:t>
            </a:r>
          </a:p>
        </p:txBody>
      </p:sp>
    </p:spTree>
    <p:extLst>
      <p:ext uri="{BB962C8B-B14F-4D97-AF65-F5344CB8AC3E}">
        <p14:creationId xmlns:p14="http://schemas.microsoft.com/office/powerpoint/2010/main" val="61784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17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08B12-6DC2-4550-B36E-29AFC13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/>
          <a:p>
            <a:r>
              <a:rPr lang="de-DE" dirty="0"/>
              <a:t>Promoter Activity Prediction with Random Forest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1AC3B-E934-408F-8BF8-AEC0886D9110}"/>
              </a:ext>
            </a:extLst>
          </p:cNvPr>
          <p:cNvSpPr/>
          <p:nvPr/>
        </p:nvSpPr>
        <p:spPr>
          <a:xfrm>
            <a:off x="228367" y="772097"/>
            <a:ext cx="5533666" cy="21268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Synthetic Promoter Library: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Promoter samples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Nucleotide Positions (in our case 40)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Base variations (A, C, G, 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Observation (GFP activity, real number)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781D88-6F86-4232-B2DC-3C6F4E511A2F}"/>
              </a:ext>
            </a:extLst>
          </p:cNvPr>
          <p:cNvSpPr/>
          <p:nvPr/>
        </p:nvSpPr>
        <p:spPr>
          <a:xfrm>
            <a:off x="142085" y="3274353"/>
            <a:ext cx="6346278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ym typeface="Wingdings" panose="05000000000000000000" pitchFamily="2" charset="2"/>
              </a:rPr>
              <a:t>Algorithm</a:t>
            </a:r>
            <a:endParaRPr lang="en-US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Select sample subset. </a:t>
            </a:r>
            <a:endParaRPr lang="de-DE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Find nucleotide that predicts expression.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de-DE" dirty="0"/>
              <a:t>Average results of many trees.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D50742C-977E-41ED-92B0-B5B39796399D}"/>
              </a:ext>
            </a:extLst>
          </p:cNvPr>
          <p:cNvGraphicFramePr>
            <a:graphicFrameLocks noGrp="1"/>
          </p:cNvGraphicFramePr>
          <p:nvPr/>
        </p:nvGraphicFramePr>
        <p:xfrm>
          <a:off x="9941520" y="804334"/>
          <a:ext cx="81495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956">
                  <a:extLst>
                    <a:ext uri="{9D8B030D-6E8A-4147-A177-3AD203B41FA5}">
                      <a16:colId xmlns:a16="http://schemas.microsoft.com/office/drawing/2014/main" val="2268973869"/>
                    </a:ext>
                  </a:extLst>
                </a:gridCol>
              </a:tblGrid>
              <a:tr h="2314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GFP-</a:t>
                      </a:r>
                      <a:r>
                        <a:rPr lang="en-US" dirty="0" err="1"/>
                        <a:t>Pred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085907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207602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9056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885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819920" y="3041519"/>
            <a:ext cx="7171777" cy="2793204"/>
            <a:chOff x="4819920" y="3041519"/>
            <a:chExt cx="7171777" cy="27932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D14887-6267-4991-8E2F-519CDC2791FB}"/>
                </a:ext>
              </a:extLst>
            </p:cNvPr>
            <p:cNvSpPr/>
            <p:nvPr/>
          </p:nvSpPr>
          <p:spPr>
            <a:xfrm>
              <a:off x="4819920" y="3041519"/>
              <a:ext cx="3753361" cy="171136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/>
                <a:t>Tree #1</a:t>
              </a: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r>
                <a:rPr lang="de-DE" b="1" dirty="0"/>
                <a:t>Trained with Samples 1, 3</a:t>
              </a: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r>
                <a:rPr lang="de-DE" b="1" dirty="0">
                  <a:sym typeface="Wingdings" panose="05000000000000000000" pitchFamily="2" charset="2"/>
                </a:rPr>
                <a:t>If: Pos1 == A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FB22F8-EEA8-4273-8BB4-D189A45DCDD8}"/>
                </a:ext>
              </a:extLst>
            </p:cNvPr>
            <p:cNvSpPr/>
            <p:nvPr/>
          </p:nvSpPr>
          <p:spPr>
            <a:xfrm>
              <a:off x="8577003" y="3041519"/>
              <a:ext cx="3414694" cy="171136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/>
                <a:t>Tree #2</a:t>
              </a: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r>
                <a:rPr lang="de-DE" b="1" dirty="0"/>
                <a:t>Trained with Samples 1, 2</a:t>
              </a: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r>
                <a:rPr lang="de-DE" b="1" dirty="0">
                  <a:sym typeface="Wingdings" panose="05000000000000000000" pitchFamily="2" charset="2"/>
                </a:rPr>
                <a:t>If: Pos2 == G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DD38F8-D990-4393-938B-2D596FD2C4D3}"/>
                </a:ext>
              </a:extLst>
            </p:cNvPr>
            <p:cNvSpPr/>
            <p:nvPr/>
          </p:nvSpPr>
          <p:spPr>
            <a:xfrm>
              <a:off x="5772420" y="5369852"/>
              <a:ext cx="599528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/>
                <a:t>10</a:t>
              </a: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D3DF1C-EAFA-4F09-B98B-2E0F0FDE43B3}"/>
                </a:ext>
              </a:extLst>
            </p:cNvPr>
            <p:cNvSpPr/>
            <p:nvPr/>
          </p:nvSpPr>
          <p:spPr>
            <a:xfrm>
              <a:off x="7116503" y="5369851"/>
              <a:ext cx="599528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/>
                <a:t>2</a:t>
              </a:r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7FCBF-0185-4CBD-B6CB-9FC98248045E}"/>
                </a:ext>
              </a:extLst>
            </p:cNvPr>
            <p:cNvSpPr/>
            <p:nvPr/>
          </p:nvSpPr>
          <p:spPr>
            <a:xfrm>
              <a:off x="9296670" y="5348685"/>
              <a:ext cx="599528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/>
                <a:t>11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110B0E-A0B6-441B-B4E8-655E3790CE75}"/>
                </a:ext>
              </a:extLst>
            </p:cNvPr>
            <p:cNvSpPr/>
            <p:nvPr/>
          </p:nvSpPr>
          <p:spPr>
            <a:xfrm>
              <a:off x="10640753" y="5348684"/>
              <a:ext cx="599528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/>
                <a:t>10</a:t>
              </a:r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8F93CF6-3681-406B-908B-A52622930619}"/>
                </a:ext>
              </a:extLst>
            </p:cNvPr>
            <p:cNvCxnSpPr/>
            <p:nvPr/>
          </p:nvCxnSpPr>
          <p:spPr bwMode="auto">
            <a:xfrm flipH="1">
              <a:off x="6076950" y="4792133"/>
              <a:ext cx="482600" cy="681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C2C6DF-1516-4C0C-B642-4A521173D8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91866" y="4781549"/>
              <a:ext cx="482600" cy="681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C73C5C-631B-4CFA-A3C0-E41BE4CCB6A0}"/>
                </a:ext>
              </a:extLst>
            </p:cNvPr>
            <p:cNvSpPr/>
            <p:nvPr/>
          </p:nvSpPr>
          <p:spPr>
            <a:xfrm>
              <a:off x="5774034" y="4804346"/>
              <a:ext cx="834666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/>
                <a:t>Yes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D911CB-7EF2-4DD9-B8B6-8852A35EF432}"/>
                </a:ext>
              </a:extLst>
            </p:cNvPr>
            <p:cNvSpPr/>
            <p:nvPr/>
          </p:nvSpPr>
          <p:spPr>
            <a:xfrm>
              <a:off x="7054617" y="4814929"/>
              <a:ext cx="834666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/>
                <a:t>No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184A7DA-CBC9-460E-82BB-91E6AE99DB2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685867" y="4781550"/>
              <a:ext cx="482600" cy="681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BC2FAC-F7D6-478F-925C-43465BED714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00783" y="4770966"/>
              <a:ext cx="482600" cy="681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C59538-B59A-458C-93AD-277DDB22C5E8}"/>
                </a:ext>
              </a:extLst>
            </p:cNvPr>
            <p:cNvSpPr/>
            <p:nvPr/>
          </p:nvSpPr>
          <p:spPr>
            <a:xfrm>
              <a:off x="9382951" y="4793763"/>
              <a:ext cx="834666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/>
                <a:t>Yes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7AB7A3-1F54-409C-A403-6788E2BC6B86}"/>
                </a:ext>
              </a:extLst>
            </p:cNvPr>
            <p:cNvSpPr/>
            <p:nvPr/>
          </p:nvSpPr>
          <p:spPr>
            <a:xfrm>
              <a:off x="10663534" y="4804346"/>
              <a:ext cx="834666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/>
                <a:t>No</a:t>
              </a:r>
            </a:p>
          </p:txBody>
        </p:sp>
      </p:grpSp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id="{6D50742C-977E-41ED-92B0-B5B39796399D}"/>
              </a:ext>
            </a:extLst>
          </p:cNvPr>
          <p:cNvGraphicFramePr>
            <a:graphicFrameLocks noGrp="1"/>
          </p:cNvGraphicFramePr>
          <p:nvPr/>
        </p:nvGraphicFramePr>
        <p:xfrm>
          <a:off x="6455832" y="804334"/>
          <a:ext cx="348243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191">
                  <a:extLst>
                    <a:ext uri="{9D8B030D-6E8A-4147-A177-3AD203B41FA5}">
                      <a16:colId xmlns:a16="http://schemas.microsoft.com/office/drawing/2014/main" val="4039810816"/>
                    </a:ext>
                  </a:extLst>
                </a:gridCol>
                <a:gridCol w="386780">
                  <a:extLst>
                    <a:ext uri="{9D8B030D-6E8A-4147-A177-3AD203B41FA5}">
                      <a16:colId xmlns:a16="http://schemas.microsoft.com/office/drawing/2014/main" val="543146393"/>
                    </a:ext>
                  </a:extLst>
                </a:gridCol>
                <a:gridCol w="354428">
                  <a:extLst>
                    <a:ext uri="{9D8B030D-6E8A-4147-A177-3AD203B41FA5}">
                      <a16:colId xmlns:a16="http://schemas.microsoft.com/office/drawing/2014/main" val="1566500000"/>
                    </a:ext>
                  </a:extLst>
                </a:gridCol>
                <a:gridCol w="341580">
                  <a:extLst>
                    <a:ext uri="{9D8B030D-6E8A-4147-A177-3AD203B41FA5}">
                      <a16:colId xmlns:a16="http://schemas.microsoft.com/office/drawing/2014/main" val="1438602791"/>
                    </a:ext>
                  </a:extLst>
                </a:gridCol>
                <a:gridCol w="814456">
                  <a:extLst>
                    <a:ext uri="{9D8B030D-6E8A-4147-A177-3AD203B41FA5}">
                      <a16:colId xmlns:a16="http://schemas.microsoft.com/office/drawing/2014/main" val="3997441115"/>
                    </a:ext>
                  </a:extLst>
                </a:gridCol>
              </a:tblGrid>
              <a:tr h="231496"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GFP-Exp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085907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r>
                        <a:rPr lang="en-US"/>
                        <a:t>Sample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207602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r>
                        <a:rPr lang="en-US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9056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Sample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94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18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17" y="4762015"/>
            <a:ext cx="6084000" cy="17113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Statistical Model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X: </a:t>
            </a:r>
            <a:r>
              <a:rPr lang="de-DE" dirty="0" err="1"/>
              <a:t>Sequence</a:t>
            </a:r>
            <a:r>
              <a:rPr lang="de-DE" dirty="0"/>
              <a:t> Library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mutations</a:t>
            </a:r>
            <a:r>
              <a:rPr lang="de-DE" dirty="0"/>
              <a:t> in </a:t>
            </a:r>
            <a:r>
              <a:rPr lang="de-DE" dirty="0" err="1"/>
              <a:t>promoter</a:t>
            </a:r>
            <a:r>
              <a:rPr lang="de-DE" dirty="0"/>
              <a:t> </a:t>
            </a:r>
            <a:r>
              <a:rPr lang="de-DE" dirty="0" err="1"/>
              <a:t>region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Y: Expression rate,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GFP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Regression </a:t>
            </a:r>
            <a:r>
              <a:rPr lang="de-DE" dirty="0" err="1"/>
              <a:t>model</a:t>
            </a:r>
            <a:r>
              <a:rPr lang="de-DE" dirty="0"/>
              <a:t>: Random Forest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5E7EE4-5CBD-4289-8E6D-C3E54653190F}"/>
              </a:ext>
            </a:extLst>
          </p:cNvPr>
          <p:cNvGrpSpPr/>
          <p:nvPr/>
        </p:nvGrpSpPr>
        <p:grpSpPr>
          <a:xfrm>
            <a:off x="64670" y="778043"/>
            <a:ext cx="5250653" cy="3240146"/>
            <a:chOff x="3461920" y="693510"/>
            <a:chExt cx="5250653" cy="32401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42908"/>
            <a:stretch/>
          </p:blipFill>
          <p:spPr>
            <a:xfrm>
              <a:off x="3466133" y="1035203"/>
              <a:ext cx="4953000" cy="289845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 rot="5400000">
              <a:off x="7029450" y="2224669"/>
              <a:ext cx="3150802" cy="21544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de-DE" sz="800" dirty="0"/>
                <a:t>D. I. </a:t>
              </a:r>
              <a:r>
                <a:rPr lang="de-DE" sz="800" dirty="0" err="1"/>
                <a:t>Broadhurst</a:t>
              </a:r>
              <a:r>
                <a:rPr lang="de-DE" sz="800" dirty="0"/>
                <a:t> and D. B. Kell, </a:t>
              </a:r>
              <a:r>
                <a:rPr lang="de-DE" sz="800" dirty="0" err="1"/>
                <a:t>doi</a:t>
              </a:r>
              <a:r>
                <a:rPr lang="de-DE" sz="800" dirty="0"/>
                <a:t>: 10.1007/s11306-006-0037-z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200667" y="766523"/>
              <a:ext cx="13984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/>
                <a:t>Observations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65452" y="693510"/>
              <a:ext cx="1888095" cy="9541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de-DE" sz="1400" dirty="0"/>
                <a:t>Statistical (Machine learning)</a:t>
              </a:r>
              <a:endParaRPr lang="en-US" dirty="0" err="1"/>
            </a:p>
            <a:p>
              <a:r>
                <a:rPr lang="de-DE" sz="1400" dirty="0"/>
                <a:t>Vs</a:t>
              </a:r>
            </a:p>
            <a:p>
              <a:r>
                <a:rPr lang="de-DE" sz="1400" dirty="0" err="1"/>
                <a:t>Mechanistic</a:t>
              </a:r>
              <a:r>
                <a:rPr lang="de-DE" sz="1400" dirty="0"/>
                <a:t> </a:t>
              </a:r>
              <a:r>
                <a:rPr lang="de-DE" sz="1400" dirty="0" err="1"/>
                <a:t>modeling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61920" y="766523"/>
              <a:ext cx="16235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/>
                <a:t>Variables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BACFC-9F49-451D-B257-324F49150D0E}"/>
              </a:ext>
            </a:extLst>
          </p:cNvPr>
          <p:cNvSpPr/>
          <p:nvPr/>
        </p:nvSpPr>
        <p:spPr>
          <a:xfrm>
            <a:off x="5414200" y="719181"/>
            <a:ext cx="6750749" cy="3000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Regression: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Prediction </a:t>
            </a:r>
            <a:r>
              <a:rPr lang="en-US" dirty="0"/>
              <a:t>of continuous observations with variables.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Mathematical transformation: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Statistical modeling </a:t>
            </a:r>
            <a:r>
              <a:rPr lang="en-US" dirty="0"/>
              <a:t>with generic formula (machine learning, AI).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Mechanistic modeling </a:t>
            </a:r>
            <a:r>
              <a:rPr lang="en-US" dirty="0"/>
              <a:t>with biological interactions and laws.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AD5B9-E0E4-4D0E-A38C-A246FFD466F9}"/>
              </a:ext>
            </a:extLst>
          </p:cNvPr>
          <p:cNvSpPr/>
          <p:nvPr/>
        </p:nvSpPr>
        <p:spPr>
          <a:xfrm>
            <a:off x="7171033" y="4762015"/>
            <a:ext cx="4496501" cy="17113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err="1"/>
              <a:t>Mechanistic</a:t>
            </a:r>
            <a:r>
              <a:rPr lang="de-DE" dirty="0"/>
              <a:t> Modeling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X: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culture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Y: </a:t>
            </a:r>
            <a:r>
              <a:rPr lang="de-DE" dirty="0" err="1"/>
              <a:t>Biomass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Regression </a:t>
            </a:r>
            <a:r>
              <a:rPr lang="de-DE" dirty="0" err="1"/>
              <a:t>model</a:t>
            </a:r>
            <a:r>
              <a:rPr lang="de-DE" dirty="0"/>
              <a:t>: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3FFC44-7E03-40CF-8157-77045DB8A839}"/>
              </a:ext>
            </a:extLst>
          </p:cNvPr>
          <p:cNvSpPr/>
          <p:nvPr/>
        </p:nvSpPr>
        <p:spPr>
          <a:xfrm>
            <a:off x="2376783" y="4243433"/>
            <a:ext cx="6084000" cy="4648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u="sng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939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19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Theory</a:t>
            </a:r>
            <a:endParaRPr lang="en-US" dirty="0"/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Microbial Growth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Growth Phenotypes</a:t>
            </a:r>
            <a:endParaRPr lang="en-US" dirty="0"/>
          </a:p>
          <a:p>
            <a:pPr lvl="4"/>
            <a:r>
              <a:rPr lang="en-US" dirty="0">
                <a:latin typeface="Calibri"/>
                <a:cs typeface="Calibri"/>
              </a:rPr>
              <a:t>Mathematical Models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High-Throughput Measurements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Biotechnological Relevance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Bacterial Gene Expression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factors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Contribution to expression strength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Strength Prediction</a:t>
            </a:r>
          </a:p>
          <a:p>
            <a:pPr marL="457200" indent="-457200">
              <a:buAutoNum type="arabicPeriod"/>
            </a:pPr>
            <a:r>
              <a:rPr lang="en-US" b="1" dirty="0">
                <a:latin typeface="Calibri"/>
                <a:cs typeface="Calibri"/>
              </a:rPr>
              <a:t>Simulation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Life presentation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175767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Theory</a:t>
            </a:r>
            <a:endParaRPr lang="en-US" dirty="0"/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Microbial Growth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Growth Phenotypes</a:t>
            </a:r>
            <a:endParaRPr lang="en-US" dirty="0"/>
          </a:p>
          <a:p>
            <a:pPr lvl="4"/>
            <a:r>
              <a:rPr lang="en-US" dirty="0">
                <a:latin typeface="Calibri"/>
                <a:cs typeface="Calibri"/>
              </a:rPr>
              <a:t>Mathematical Models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High-Throughput Measurements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Biotechnological Relevance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Bacterial Gene Expression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factors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Contribution to expression strength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Strength Prediction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Simulation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Life presentation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251720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Simulation of Recombinant Expression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20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6A93799-4928-4F6E-B70E-0C45F242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991053"/>
            <a:ext cx="10515600" cy="45028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1800" b="1">
                <a:latin typeface="+mn-lt"/>
                <a:cs typeface="Calibri"/>
              </a:rPr>
              <a:t>Develop an expression system for recombinant production of COVID19 protein subunits for vaccination.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A623A4-C261-4AF3-8591-3CD3058087DD}"/>
              </a:ext>
            </a:extLst>
          </p:cNvPr>
          <p:cNvGrpSpPr/>
          <p:nvPr/>
        </p:nvGrpSpPr>
        <p:grpSpPr>
          <a:xfrm>
            <a:off x="6388101" y="1442810"/>
            <a:ext cx="5778731" cy="5412377"/>
            <a:chOff x="6388101" y="1442810"/>
            <a:chExt cx="5778731" cy="5412377"/>
          </a:xfrm>
        </p:grpSpPr>
        <p:pic>
          <p:nvPicPr>
            <p:cNvPr id="3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7CC52CE8-F6DF-438B-984E-4A5FA16E6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28" t="10638" r="115" b="11620"/>
            <a:stretch/>
          </p:blipFill>
          <p:spPr>
            <a:xfrm>
              <a:off x="6420757" y="3584663"/>
              <a:ext cx="5746075" cy="3270524"/>
            </a:xfrm>
            <a:prstGeom prst="rect">
              <a:avLst/>
            </a:prstGeom>
          </p:spPr>
        </p:pic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A74BD6-1CED-40AF-9702-9965D74DA36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88101" y="1442810"/>
              <a:ext cx="5744028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kern="0">
                  <a:latin typeface="+mn-lt"/>
                  <a:cs typeface="Calibri"/>
                </a:rPr>
                <a:t>Your tasks:</a:t>
              </a:r>
              <a:endParaRPr lang="en-US" sz="1800" kern="0" dirty="0">
                <a:latin typeface="+mn-lt"/>
                <a:cs typeface="Calibri"/>
              </a:endParaRPr>
            </a:p>
            <a:p>
              <a:r>
                <a:rPr lang="en-US" sz="1800" kern="0">
                  <a:latin typeface="+mn-lt"/>
                  <a:cs typeface="Calibri"/>
                </a:rPr>
                <a:t>1. Characterize two strains for their growth properties</a:t>
              </a:r>
              <a:endParaRPr lang="en-US" sz="1800"/>
            </a:p>
            <a:p>
              <a:r>
                <a:rPr lang="en-US" sz="1800" kern="0">
                  <a:latin typeface="Akkurat Light Office"/>
                  <a:cs typeface="Calibri"/>
                </a:rPr>
                <a:t>2. Generate promoter sequences</a:t>
              </a:r>
              <a:endParaRPr lang="en-US" sz="1800" kern="0" dirty="0">
                <a:latin typeface="Akkurat Light Office"/>
                <a:cs typeface="Calibri"/>
              </a:endParaRPr>
            </a:p>
            <a:p>
              <a:r>
                <a:rPr lang="en-US" sz="1800" kern="0">
                  <a:latin typeface="Akkurat Light Office"/>
                  <a:cs typeface="Calibri"/>
                </a:rPr>
                <a:t>3. Clone promoter sequences into strain</a:t>
              </a:r>
            </a:p>
            <a:p>
              <a:r>
                <a:rPr lang="en-US" sz="1800" kern="0">
                  <a:latin typeface="Akkurat Light Office"/>
                  <a:cs typeface="Calibri"/>
                </a:rPr>
                <a:t>4. Measure expression rate</a:t>
              </a:r>
            </a:p>
            <a:p>
              <a:r>
                <a:rPr lang="en-US" sz="1800" kern="0">
                  <a:latin typeface="Akkurat Light Office"/>
                  <a:cs typeface="Calibri"/>
                </a:rPr>
                <a:t>5. Conduct batch fermentation to harvest protein subunits</a:t>
              </a:r>
              <a:endParaRPr lang="en-US" sz="1800" kern="0" dirty="0">
                <a:latin typeface="Akkurat Light Office"/>
                <a:cs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87153F-A2C5-469E-AEEF-0E06FF7EFBA6}"/>
              </a:ext>
            </a:extLst>
          </p:cNvPr>
          <p:cNvGrpSpPr/>
          <p:nvPr/>
        </p:nvGrpSpPr>
        <p:grpSpPr>
          <a:xfrm>
            <a:off x="605971" y="1504931"/>
            <a:ext cx="4058557" cy="4251656"/>
            <a:chOff x="605971" y="1504931"/>
            <a:chExt cx="4058557" cy="4251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5A0B9A-C112-406C-9E38-E2B64D653235}"/>
                </a:ext>
              </a:extLst>
            </p:cNvPr>
            <p:cNvSpPr txBox="1"/>
            <p:nvPr/>
          </p:nvSpPr>
          <p:spPr>
            <a:xfrm>
              <a:off x="605971" y="4833257"/>
              <a:ext cx="405855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The majority of vaccine (candidates) is based on recombinant expression of protein subunits.</a:t>
              </a:r>
            </a:p>
          </p:txBody>
        </p:sp>
        <p:pic>
          <p:nvPicPr>
            <p:cNvPr id="10" name="Picture 10" descr="Chart, sunburst chart&#10;&#10;Description automatically generated">
              <a:extLst>
                <a:ext uri="{FF2B5EF4-FFF2-40B4-BE49-F238E27FC236}">
                  <a16:creationId xmlns:a16="http://schemas.microsoft.com/office/drawing/2014/main" id="{7F0B9503-4B2F-4CD8-B512-183D1B30E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186" y="1504931"/>
              <a:ext cx="3106057" cy="3022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97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Teaching </a:t>
            </a:r>
            <a:r>
              <a:rPr lang="de-DE" dirty="0" err="1">
                <a:latin typeface="Calibri"/>
                <a:cs typeface="Calibri"/>
              </a:rPr>
              <a:t>Objectives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3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11582400" cy="52387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Distinguish a suitable growth law for data analysis.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growth types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equations and their variables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Identify factors of gene expression on a DNA sequence.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expression factors</a:t>
            </a:r>
          </a:p>
          <a:p>
            <a:pPr lvl="1">
              <a:buFont typeface="Wingdings"/>
              <a:buChar char="§"/>
            </a:pPr>
            <a:endParaRPr lang="en-US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Judge whether a phenomenon is better described by a mechanistic or statistic model.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modelling principles</a:t>
            </a:r>
          </a:p>
        </p:txBody>
      </p:sp>
    </p:spTree>
    <p:extLst>
      <p:ext uri="{BB962C8B-B14F-4D97-AF65-F5344CB8AC3E}">
        <p14:creationId xmlns:p14="http://schemas.microsoft.com/office/powerpoint/2010/main" val="279265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C69-AB6A-381C-D567-E6C2A1AE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Microbial Growth Phenotypes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8569570" cy="2160591"/>
          </a:xfr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Environmental conditions determine growth rate: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Temperature, Substrate, pH,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Growth is separated in different 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non-optimal conditions and environmental changes microorganisms adapt their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16A6E-98A7-B920-034F-10B0629A1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4</a:t>
            </a:fld>
            <a:endParaRPr lang="de-DE" dirty="0">
              <a:solidFill>
                <a:srgbClr val="D3D9DD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34278" y="4420396"/>
            <a:ext cx="6229413" cy="2188080"/>
            <a:chOff x="1385277" y="2814597"/>
            <a:chExt cx="6229413" cy="21880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155" y="2814597"/>
              <a:ext cx="6163535" cy="18957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F0AA3-73C4-4E25-7688-ECBDA401E914}"/>
                </a:ext>
              </a:extLst>
            </p:cNvPr>
            <p:cNvSpPr txBox="1"/>
            <p:nvPr/>
          </p:nvSpPr>
          <p:spPr>
            <a:xfrm>
              <a:off x="1385277" y="4664123"/>
              <a:ext cx="3509108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800" dirty="0" err="1"/>
                <a:t>Schmid</a:t>
              </a:r>
              <a:r>
                <a:rPr lang="en-US" sz="800" dirty="0"/>
                <a:t>, Schmidt-</a:t>
              </a:r>
              <a:r>
                <a:rPr lang="en-US" sz="800" dirty="0" err="1"/>
                <a:t>Dannert</a:t>
              </a:r>
              <a:r>
                <a:rPr lang="en-US" sz="800" dirty="0"/>
                <a:t>, </a:t>
              </a:r>
              <a:r>
                <a:rPr lang="en-US" sz="800" dirty="0" err="1"/>
                <a:t>Hammelehle</a:t>
              </a:r>
              <a:r>
                <a:rPr lang="en-US" sz="800" dirty="0"/>
                <a:t> (2014) Biotechnology, An illustrated primer, ISBN-10: </a:t>
              </a:r>
              <a:r>
                <a:rPr lang="de-DE" sz="800" dirty="0"/>
                <a:t>9783527335152</a:t>
              </a:r>
              <a:endParaRPr lang="en-US" sz="800" dirty="0"/>
            </a:p>
          </p:txBody>
        </p:sp>
      </p:grp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98" y="3730457"/>
            <a:ext cx="3033277" cy="251528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829192" y="413916"/>
            <a:ext cx="4130657" cy="3009270"/>
            <a:chOff x="7977272" y="441535"/>
            <a:chExt cx="4130657" cy="30092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272" y="441535"/>
              <a:ext cx="3936409" cy="270013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9913168" y="2989140"/>
              <a:ext cx="21947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800" dirty="0"/>
                <a:t>Michał Komorniczak, https://en.wikipedia.org/wiki/Bacterial_growth#/media/File:Bacterial_growth_en.svg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5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Growth Models: The Exponential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5</a:t>
            </a:fld>
            <a:endParaRPr lang="de-DE">
              <a:solidFill>
                <a:srgbClr val="D3D9D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2" y="4660109"/>
                <a:ext cx="237836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4660109"/>
                <a:ext cx="237836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2" y="5250913"/>
                <a:ext cx="425334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sty m:val="p"/>
                              <m:brk m:alnAt="63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  <m:brk m:alnAt="63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box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5250913"/>
                <a:ext cx="425334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8569570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In optimal conditions microorganisms growth exponentially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Many processes initially follow exponential dynamics:   </a:t>
            </a:r>
          </a:p>
          <a:p>
            <a:pPr marL="1085850" lvl="1" indent="-342900">
              <a:buFont typeface="Wingdings" pitchFamily="2" charset="2"/>
              <a:buChar char="Ø"/>
            </a:pPr>
            <a:r>
              <a:rPr lang="en-US" kern="0" dirty="0">
                <a:latin typeface="Calibri"/>
                <a:cs typeface="Calibri"/>
              </a:rPr>
              <a:t>Covid19 spread, Computing power,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remains constant.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F0AA3-73C4-4E25-7688-ECBDA401E914}"/>
              </a:ext>
            </a:extLst>
          </p:cNvPr>
          <p:cNvSpPr txBox="1"/>
          <p:nvPr/>
        </p:nvSpPr>
        <p:spPr>
          <a:xfrm>
            <a:off x="9365674" y="299096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Stewart EJ, Madden R, Paul G, </a:t>
            </a:r>
            <a:r>
              <a:rPr lang="en-US" sz="800" dirty="0" err="1"/>
              <a:t>Taddei</a:t>
            </a:r>
            <a:r>
              <a:rPr lang="en-US" sz="800" dirty="0"/>
              <a:t> F (2005) (https://commons.wikimedia.org/wiki/File:E.coli-colony-growth.gif), https://creativecommons.org/licenses/by-sa/4.0/legalcode 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26F7BC3-D332-4192-FDCC-F9D18E4D6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618" y="398584"/>
            <a:ext cx="2522682" cy="2609671"/>
          </a:xfrm>
          <a:prstGeom prst="rect">
            <a:avLst/>
          </a:prstGeom>
        </p:spPr>
      </p:pic>
      <p:pic>
        <p:nvPicPr>
          <p:cNvPr id="14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25B610F-4A67-4A85-9212-CC17BE303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97" y="3819761"/>
            <a:ext cx="4445659" cy="303823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1488" y="2670882"/>
            <a:ext cx="4663680" cy="1860876"/>
            <a:chOff x="441488" y="2670882"/>
            <a:chExt cx="4663680" cy="1860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80924" y="3930118"/>
                  <a:ext cx="1270000" cy="6016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de-DE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24" y="3930118"/>
                  <a:ext cx="1270000" cy="601640"/>
                </a:xfrm>
                <a:prstGeom prst="rect">
                  <a:avLst/>
                </a:prstGeom>
                <a:blipFill>
                  <a:blip r:embed="rId7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1488" y="3247181"/>
                  <a:ext cx="1948873" cy="5090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l-G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groupCh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88" y="3247181"/>
                  <a:ext cx="1948873" cy="5090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2670882"/>
              <a:ext cx="3866322" cy="830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kern="0" dirty="0">
                  <a:latin typeface="Akkurat Light Office"/>
                  <a:cs typeface="Calibri"/>
                </a:rPr>
                <a:t>Mechanistic Growth Model:</a:t>
              </a:r>
              <a:endParaRPr lang="en-US" sz="1800" b="1" kern="0" dirty="0">
                <a:latin typeface="Akkurat Light Office"/>
              </a:endParaRPr>
            </a:p>
          </p:txBody>
        </p:sp>
        <p:sp>
          <p:nvSpPr>
            <p:cNvPr id="16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91541" y="3196809"/>
              <a:ext cx="2813627" cy="1034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i="1" kern="0" dirty="0">
                  <a:latin typeface="Akkurat Light Office"/>
                  <a:cs typeface="Calibri"/>
                </a:rPr>
                <a:t>X</a:t>
              </a:r>
              <a:r>
                <a:rPr lang="en-US" sz="1800" b="1" kern="0" dirty="0">
                  <a:latin typeface="Akkurat Light Office"/>
                  <a:cs typeface="Calibri"/>
                </a:rPr>
                <a:t>: Biomass,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gDW</a:t>
              </a:r>
              <a:r>
                <a:rPr lang="en-US" sz="1800" b="1" kern="0" dirty="0">
                  <a:latin typeface="Akkurat Light Office"/>
                  <a:cs typeface="Calibri"/>
                </a:rPr>
                <a:t>/L</a:t>
              </a:r>
            </a:p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</a:t>
              </a:r>
              <a:r>
                <a:rPr lang="en-US" sz="1800" b="1" kern="0" dirty="0">
                  <a:latin typeface="Akkurat Light Office"/>
                  <a:cs typeface="Calibri"/>
                </a:rPr>
                <a:t>: growth rate, /h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t</a:t>
              </a:r>
              <a:r>
                <a:rPr lang="en-US" sz="1800" b="1" kern="0" dirty="0">
                  <a:latin typeface="Akkurat Light Office"/>
                  <a:cs typeface="Calibri"/>
                </a:rPr>
                <a:t>: time, h</a:t>
              </a:r>
              <a:endParaRPr lang="en-US" sz="1800" b="1" kern="0" dirty="0">
                <a:latin typeface="Akkurat Light Offi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6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Growth Models: The Logistic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6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3" name="Picture 40" descr="Icon&#10;&#10;Description automatically generated">
            <a:extLst>
              <a:ext uri="{FF2B5EF4-FFF2-40B4-BE49-F238E27FC236}">
                <a16:creationId xmlns:a16="http://schemas.microsoft.com/office/drawing/2014/main" id="{ADE21D27-8EAF-44F8-B31B-CE119623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86" y="532425"/>
            <a:ext cx="1981200" cy="1422616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8569570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Environmental capacity limits cause transition from exponential to logistic growth.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Capacity limits: substrates, space, waste accumulation,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remains constant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2205068"/>
            <a:ext cx="11594973" cy="4202328"/>
            <a:chOff x="457200" y="2205068"/>
            <a:chExt cx="11594973" cy="4202328"/>
          </a:xfrm>
        </p:grpSpPr>
        <p:pic>
          <p:nvPicPr>
            <p:cNvPr id="40" name="Grafik 49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0CD71BD9-B084-48FF-AE81-B9277C751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286" y="2205068"/>
              <a:ext cx="2538002" cy="3918204"/>
            </a:xfrm>
            <a:prstGeom prst="rect">
              <a:avLst/>
            </a:prstGeom>
          </p:spPr>
        </p:pic>
        <p:sp>
          <p:nvSpPr>
            <p:cNvPr id="41" name="Textfeld 51">
              <a:extLst>
                <a:ext uri="{FF2B5EF4-FFF2-40B4-BE49-F238E27FC236}">
                  <a16:creationId xmlns:a16="http://schemas.microsoft.com/office/drawing/2014/main" id="{A48283F0-A3FD-4F80-A162-74F22F01C0F2}"/>
                </a:ext>
              </a:extLst>
            </p:cNvPr>
            <p:cNvSpPr txBox="1"/>
            <p:nvPr/>
          </p:nvSpPr>
          <p:spPr>
            <a:xfrm>
              <a:off x="8714400" y="6145786"/>
              <a:ext cx="3337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/>
                <a:t>source: </a:t>
              </a:r>
              <a:r>
                <a:rPr lang="de-DE" sz="1100">
                  <a:hlinkClick r:id="rId4"/>
                </a:rPr>
                <a:t>https://en.wikipedia.org/wiki/Logistic_function</a:t>
              </a:r>
              <a:endParaRPr lang="de-DE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7200" y="2763264"/>
                  <a:ext cx="2534151" cy="6250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de-DE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box>
                                  <m:box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num>
                                      <m:den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763264"/>
                  <a:ext cx="2534151" cy="6250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25322" y="2499480"/>
              <a:ext cx="2813627" cy="1366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i="1" kern="0" dirty="0">
                  <a:latin typeface="Akkurat Light Office"/>
                  <a:cs typeface="Calibri"/>
                </a:rPr>
                <a:t>X</a:t>
              </a:r>
              <a:r>
                <a:rPr lang="en-US" sz="1800" b="1" kern="0" dirty="0">
                  <a:latin typeface="Akkurat Light Office"/>
                  <a:cs typeface="Calibri"/>
                </a:rPr>
                <a:t>: Biomass,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gDW</a:t>
              </a:r>
              <a:r>
                <a:rPr lang="en-US" sz="1800" b="1" kern="0" dirty="0">
                  <a:latin typeface="Akkurat Light Office"/>
                  <a:cs typeface="Calibri"/>
                </a:rPr>
                <a:t>/L</a:t>
              </a:r>
            </a:p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</a:t>
              </a:r>
              <a:r>
                <a:rPr lang="en-US" sz="1800" b="1" kern="0" dirty="0">
                  <a:latin typeface="Akkurat Light Office"/>
                  <a:cs typeface="Calibri"/>
                </a:rPr>
                <a:t>: growth rate, /h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C</a:t>
              </a:r>
              <a:r>
                <a:rPr lang="en-US" sz="1800" b="1" kern="0" dirty="0">
                  <a:latin typeface="Akkurat Light Office"/>
                  <a:cs typeface="Calibri"/>
                </a:rPr>
                <a:t>: capacity limit,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gDW</a:t>
              </a:r>
              <a:r>
                <a:rPr lang="en-US" sz="1800" b="1" kern="0" dirty="0">
                  <a:latin typeface="Akkurat Light Office"/>
                  <a:cs typeface="Calibri"/>
                </a:rPr>
                <a:t>/L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t</a:t>
              </a:r>
              <a:r>
                <a:rPr lang="en-US" sz="1800" b="1" kern="0" dirty="0">
                  <a:latin typeface="Akkurat Light Office"/>
                  <a:cs typeface="Calibri"/>
                </a:rPr>
                <a:t>: time, h</a:t>
              </a:r>
              <a:endParaRPr lang="en-US" sz="1800" b="1" kern="0" dirty="0">
                <a:latin typeface="Akkurat Light Offic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82380" y="3893569"/>
                  <a:ext cx="2979995" cy="9571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en-GB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GB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d>
                                      <m:d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box>
                                          <m:box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boxPr>
                                          <m:e>
                                            <m:argPr>
                                              <m:argSz m:val="-1"/>
                                            </m:argPr>
                                            <m:f>
                                              <m:f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box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l-GR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box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380" y="3893569"/>
                  <a:ext cx="2979995" cy="9571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23260" y="5544056"/>
            <a:ext cx="8896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is estimated with parameter search to minimize error.</a:t>
            </a:r>
          </a:p>
        </p:txBody>
      </p:sp>
    </p:spTree>
    <p:extLst>
      <p:ext uri="{BB962C8B-B14F-4D97-AF65-F5344CB8AC3E}">
        <p14:creationId xmlns:p14="http://schemas.microsoft.com/office/powerpoint/2010/main" val="4005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Growth Models: The Monod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7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11783014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is variable and depends on environment, e.g. substrate level, temperature.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Monod assumed that growth is substrate limited by enzymatic 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Similar to </a:t>
            </a:r>
            <a:r>
              <a:rPr lang="en-US" kern="0" dirty="0" err="1">
                <a:latin typeface="Calibri"/>
                <a:cs typeface="Calibri"/>
              </a:rPr>
              <a:t>Michaelis-Menten</a:t>
            </a:r>
            <a:r>
              <a:rPr lang="en-US" kern="0" dirty="0">
                <a:latin typeface="Calibri"/>
                <a:cs typeface="Calibri"/>
              </a:rPr>
              <a:t> equation.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02563" y="6337311"/>
            <a:ext cx="2812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/>
              <a:t>File:Monod 3.svg, https://commons.wikimedia.org/w/index.php?title=File:Monod_3.svg&amp;oldid=427056782 (last visited April 20, 2022).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3935" y="2588662"/>
            <a:ext cx="7129737" cy="2870490"/>
            <a:chOff x="203935" y="2588662"/>
            <a:chExt cx="7129737" cy="28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03935" y="3282323"/>
                  <a:ext cx="1682940" cy="645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de-DE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sz="3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35" y="3282323"/>
                  <a:ext cx="1682940" cy="6457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105" y="2588662"/>
              <a:ext cx="4047567" cy="2372886"/>
            </a:xfrm>
            <a:prstGeom prst="rect">
              <a:avLst/>
            </a:prstGeom>
          </p:spPr>
        </p:pic>
        <p:sp>
          <p:nvSpPr>
            <p:cNvPr id="44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3935" y="4092624"/>
              <a:ext cx="3209924" cy="1366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</a:t>
              </a:r>
              <a:r>
                <a:rPr lang="en-US" sz="1800" b="1" kern="0" dirty="0">
                  <a:latin typeface="Akkurat Light Office"/>
                  <a:cs typeface="Calibri"/>
                </a:rPr>
                <a:t>: growth rate, /h</a:t>
              </a:r>
            </a:p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 </a:t>
              </a:r>
              <a:r>
                <a:rPr lang="en-US" sz="1800" b="1" kern="0" baseline="-25000" dirty="0">
                  <a:latin typeface="Akkurat Light Office"/>
                  <a:cs typeface="Calibri"/>
                </a:rPr>
                <a:t>max</a:t>
              </a:r>
              <a:r>
                <a:rPr lang="en-US" sz="1800" b="1" kern="0" dirty="0">
                  <a:latin typeface="Akkurat Light Office"/>
                  <a:cs typeface="Calibri"/>
                </a:rPr>
                <a:t>: max rate, /h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S</a:t>
              </a:r>
              <a:r>
                <a:rPr lang="en-US" sz="1800" b="1" kern="0" dirty="0">
                  <a:latin typeface="Akkurat Light Office"/>
                  <a:cs typeface="Calibri"/>
                </a:rPr>
                <a:t>: substrate,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mM</a:t>
              </a:r>
              <a:endParaRPr lang="en-US" sz="1800" b="1" kern="0" dirty="0">
                <a:latin typeface="Akkurat Light Office"/>
                <a:cs typeface="Calibri"/>
              </a:endParaRP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K</a:t>
              </a:r>
              <a:r>
                <a:rPr lang="en-US" sz="1800" b="1" i="1" kern="0" baseline="-25000" dirty="0">
                  <a:latin typeface="Akkurat Light Office"/>
                  <a:cs typeface="Calibri"/>
                </a:rPr>
                <a:t>S</a:t>
              </a:r>
              <a:r>
                <a:rPr lang="en-US" sz="1800" b="1" kern="0" dirty="0">
                  <a:latin typeface="Akkurat Light Office"/>
                  <a:cs typeface="Calibri"/>
                </a:rPr>
                <a:t>: substrate affinity,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mM</a:t>
              </a:r>
              <a:endParaRPr lang="en-US" sz="1800" b="1" kern="0" dirty="0">
                <a:latin typeface="Akkurat Light Offic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37477" y="2726096"/>
                  <a:ext cx="1385570" cy="5090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l-G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groupCh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77" y="2726096"/>
                  <a:ext cx="1385570" cy="5090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326990" y="2359999"/>
            <a:ext cx="11783014" cy="3834968"/>
            <a:chOff x="326990" y="2359999"/>
            <a:chExt cx="11783014" cy="3834968"/>
          </a:xfrm>
        </p:grpSpPr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6990" y="5733302"/>
              <a:ext cx="117830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/>
                  <a:cs typeface="Calibri"/>
                </a:rPr>
                <a:t>Substrate measurements required for parameter estimation.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422" y="2359999"/>
              <a:ext cx="3902323" cy="2601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1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High-Throughput Measurements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8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41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BB709A6A-4B57-4006-A663-9D49FC6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1515"/>
            <a:ext cx="3429000" cy="2551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6" y="4510005"/>
            <a:ext cx="2700128" cy="20250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11783014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Organisms with high growth rates need to be selected based on mutations and medium.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96-well plate measurement of growth by </a:t>
            </a:r>
            <a:r>
              <a:rPr lang="en-US" kern="0" dirty="0" err="1">
                <a:latin typeface="Calibri"/>
                <a:cs typeface="Calibri"/>
              </a:rPr>
              <a:t>Enzyscreen</a:t>
            </a:r>
            <a:r>
              <a:rPr lang="en-US" kern="0" dirty="0">
                <a:latin typeface="Calibri"/>
                <a:cs typeface="Calibri"/>
              </a:rPr>
              <a:t> </a:t>
            </a:r>
            <a:r>
              <a:rPr lang="en-US" kern="0" dirty="0" err="1">
                <a:latin typeface="Calibri"/>
                <a:cs typeface="Calibri"/>
              </a:rPr>
              <a:t>GrowthProfiler</a:t>
            </a:r>
            <a:endParaRPr lang="en-US" kern="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3125" y="6556586"/>
            <a:ext cx="24064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https://www.enzyscreen.com/growth_profiler.htm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96143" y="2016608"/>
            <a:ext cx="8303316" cy="4841392"/>
            <a:chOff x="3896143" y="2016608"/>
            <a:chExt cx="8303316" cy="484139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96143" y="2016608"/>
              <a:ext cx="8303316" cy="904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/>
                  <a:cs typeface="Calibri"/>
                </a:rPr>
                <a:t>Data export as csv-files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/>
                  <a:cs typeface="Calibri"/>
                </a:rPr>
                <a:t>Automated analysis in Jupyter Notebooks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891" y="2645600"/>
              <a:ext cx="5054880" cy="421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73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Biotechnological Relevance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9</a:t>
            </a:fld>
            <a:endParaRPr lang="de-DE">
              <a:solidFill>
                <a:srgbClr val="D3D9DD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25550" y="998710"/>
            <a:ext cx="3339548" cy="2157750"/>
            <a:chOff x="325550" y="998710"/>
            <a:chExt cx="3339548" cy="215775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5550" y="2325463"/>
              <a:ext cx="333954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High cell densities lead to high productivity.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665" y="998710"/>
              <a:ext cx="1893319" cy="109662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387988" y="1102370"/>
            <a:ext cx="3339548" cy="2193294"/>
            <a:chOff x="4387988" y="1102370"/>
            <a:chExt cx="3339548" cy="2193294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87988" y="2095335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Target products produced in different growth phases.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52" y="1102370"/>
              <a:ext cx="1604912" cy="103675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535909" y="998710"/>
            <a:ext cx="3339548" cy="2300269"/>
            <a:chOff x="8535909" y="998710"/>
            <a:chExt cx="3339548" cy="2300269"/>
          </a:xfrm>
        </p:grpSpPr>
        <p:grpSp>
          <p:nvGrpSpPr>
            <p:cNvPr id="19" name="Group 18"/>
            <p:cNvGrpSpPr/>
            <p:nvPr/>
          </p:nvGrpSpPr>
          <p:grpSpPr>
            <a:xfrm>
              <a:off x="9546231" y="998710"/>
              <a:ext cx="1351722" cy="951436"/>
              <a:chOff x="9546231" y="998710"/>
              <a:chExt cx="1351722" cy="95143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760" y="1466793"/>
                <a:ext cx="866657" cy="48335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231" y="998710"/>
                <a:ext cx="1351722" cy="574903"/>
              </a:xfrm>
              <a:prstGeom prst="rect">
                <a:avLst/>
              </a:prstGeom>
            </p:spPr>
          </p:pic>
        </p:grp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35909" y="2098650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Growth-coupled production enables optimization with ALE.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5550" y="3516564"/>
            <a:ext cx="3339548" cy="2295228"/>
            <a:chOff x="325550" y="3516564"/>
            <a:chExt cx="3339548" cy="22952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658" y="3516564"/>
              <a:ext cx="808482" cy="1025078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5550" y="4611463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Efficiency tradeoff by substrate use in biomass and product.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90267" y="3633631"/>
            <a:ext cx="3339548" cy="2188321"/>
            <a:chOff x="4490267" y="3633631"/>
            <a:chExt cx="3339548" cy="21883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414" y="3633631"/>
              <a:ext cx="718712" cy="844578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90267" y="4621623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Optimal growth requires energy for heating/cooling.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439404" y="3605871"/>
            <a:ext cx="3339548" cy="2048845"/>
            <a:chOff x="8439404" y="3605871"/>
            <a:chExt cx="3339548" cy="204884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162" y="3605871"/>
              <a:ext cx="1128395" cy="1128395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39404" y="4823719"/>
              <a:ext cx="333954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Biomass waste disposal strategy for GMOs.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9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_Folienmaster_neu_TUDo">
  <a:themeElements>
    <a:clrScheme name="TH_Folienmaster_neu_TU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H_Folienmaster_neu_TUDo">
      <a:majorFont>
        <a:latin typeface="Akkurat Light Office"/>
        <a:ea typeface=""/>
        <a:cs typeface="Arial"/>
      </a:majorFont>
      <a:minorFont>
        <a:latin typeface="Akkurat Light Office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lnDef>
  </a:objectDefaults>
  <a:extraClrSchemeLst>
    <a:extraClrScheme>
      <a:clrScheme name="TH_Folienmaster_neu_TU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FAED1738795A4391342AA4AD737E71" ma:contentTypeVersion="13" ma:contentTypeDescription="Ein neues Dokument erstellen." ma:contentTypeScope="" ma:versionID="7116ce1ec98c46c38dca775ae8ada5ca">
  <xsd:schema xmlns:xsd="http://www.w3.org/2001/XMLSchema" xmlns:xs="http://www.w3.org/2001/XMLSchema" xmlns:p="http://schemas.microsoft.com/office/2006/metadata/properties" xmlns:ns3="cea34b89-1a2e-4893-ba07-6e3f6b99c5e9" xmlns:ns4="a91d32e9-b962-48f5-9ca4-bfcef0adef56" targetNamespace="http://schemas.microsoft.com/office/2006/metadata/properties" ma:root="true" ma:fieldsID="0c22c97c5804266226aff4f7b4b3e49d" ns3:_="" ns4:_="">
    <xsd:import namespace="cea34b89-1a2e-4893-ba07-6e3f6b99c5e9"/>
    <xsd:import namespace="a91d32e9-b962-48f5-9ca4-bfcef0adef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34b89-1a2e-4893-ba07-6e3f6b99c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1d32e9-b962-48f5-9ca4-bfcef0adef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E657E9-8FCD-486A-903C-EF7B535B54BF}">
  <ds:schemaRefs>
    <ds:schemaRef ds:uri="cea34b89-1a2e-4893-ba07-6e3f6b99c5e9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a91d32e9-b962-48f5-9ca4-bfcef0adef56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E4E098-070B-49F8-BD96-B53B18FBEA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4F4140-21B6-4ECF-AF14-1AF70E27228D}">
  <ds:schemaRefs>
    <ds:schemaRef ds:uri="a91d32e9-b962-48f5-9ca4-bfcef0adef56"/>
    <ds:schemaRef ds:uri="cea34b89-1a2e-4893-ba07-6e3f6b99c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Microsoft Office PowerPoint</Application>
  <PresentationFormat>Widescreen</PresentationFormat>
  <Paragraphs>260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</vt:lpstr>
      <vt:lpstr>TH_Folienmaster_neu_TUDo</vt:lpstr>
      <vt:lpstr>Recombinant Expression Simulation: Lecture</vt:lpstr>
      <vt:lpstr>Outline</vt:lpstr>
      <vt:lpstr>Teaching Objectives</vt:lpstr>
      <vt:lpstr>Microbial Growth Phenotypes</vt:lpstr>
      <vt:lpstr>Growth Models: The Exponential Function</vt:lpstr>
      <vt:lpstr>Growth Models: The Logistic Function</vt:lpstr>
      <vt:lpstr>Growth Models: The Monod Equation</vt:lpstr>
      <vt:lpstr>High-Throughput Measurements</vt:lpstr>
      <vt:lpstr>Biotechnological Relevance</vt:lpstr>
      <vt:lpstr>Growth Curve Data Analysis Example</vt:lpstr>
      <vt:lpstr>Excel-basee Growth Rate Calculation</vt:lpstr>
      <vt:lpstr>Python-based Growth Rate Calculation</vt:lpstr>
      <vt:lpstr>Outline</vt:lpstr>
      <vt:lpstr>Bacterial Gene Expression</vt:lpstr>
      <vt:lpstr>Sigma Factors and Sequence Boxes</vt:lpstr>
      <vt:lpstr>The Random Forest – Applications</vt:lpstr>
      <vt:lpstr>Promoter Activity Prediction with Random Forest</vt:lpstr>
      <vt:lpstr>Principles of Regression</vt:lpstr>
      <vt:lpstr>Outline</vt:lpstr>
      <vt:lpstr>Simulation of Recombinant Expression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Iris Broderius</dc:creator>
  <cp:lastModifiedBy>Ulf Liebal</cp:lastModifiedBy>
  <cp:revision>1120</cp:revision>
  <dcterms:created xsi:type="dcterms:W3CDTF">2020-06-17T08:17:29Z</dcterms:created>
  <dcterms:modified xsi:type="dcterms:W3CDTF">2022-04-22T11:41:46Z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0x010100FEFAED1738795A4391342AA4AD737E71</vt:lpwstr>
  </property>
</Properties>
</file>